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4"/>
  </p:notesMasterIdLst>
  <p:handoutMasterIdLst>
    <p:handoutMasterId r:id="rId5"/>
  </p:handoutMasterIdLst>
  <p:sldIdLst>
    <p:sldId id="336" r:id="rId2"/>
    <p:sldId id="33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A0E0C"/>
    <a:srgbClr val="8056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97" autoAdjust="0"/>
    <p:restoredTop sz="96625" autoAdjust="0"/>
  </p:normalViewPr>
  <p:slideViewPr>
    <p:cSldViewPr>
      <p:cViewPr>
        <p:scale>
          <a:sx n="75" d="100"/>
          <a:sy n="75" d="100"/>
        </p:scale>
        <p:origin x="-118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767759-A0F3-4038-9A70-8FA4BFED6F77}" type="datetimeFigureOut">
              <a:rPr lang="en-US" smtClean="0"/>
              <a:pPr/>
              <a:t>1/21/2012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9DF3A6-9BEB-464E-91FA-281B4DD77C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6804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4C814B-440C-4BDD-A70F-A0B84470AB4F}" type="datetimeFigureOut">
              <a:rPr lang="en-US" smtClean="0"/>
              <a:pPr/>
              <a:t>1/21/2012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7E39F6-EBC9-401A-A193-C8BFC6A3F4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9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E39F6-EBC9-401A-A193-C8BFC6A3F4E0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498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/>
          <p:cNvSpPr>
            <a:spLocks/>
          </p:cNvSpPr>
          <p:nvPr userDrawn="1"/>
        </p:nvSpPr>
        <p:spPr bwMode="auto">
          <a:xfrm rot="10800000">
            <a:off x="0" y="5969000"/>
            <a:ext cx="9144000" cy="889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0" y="624"/>
              </a:cxn>
              <a:cxn ang="0">
                <a:pos x="0" y="0"/>
              </a:cxn>
            </a:cxnLst>
            <a:rect l="0" t="0" r="r" b="b"/>
            <a:pathLst>
              <a:path w="5760" h="624">
                <a:moveTo>
                  <a:pt x="0" y="0"/>
                </a:moveTo>
                <a:lnTo>
                  <a:pt x="5760" y="0"/>
                </a:lnTo>
                <a:lnTo>
                  <a:pt x="0" y="624"/>
                </a:lnTo>
                <a:lnTo>
                  <a:pt x="0" y="0"/>
                </a:lnTo>
                <a:close/>
              </a:path>
            </a:pathLst>
          </a:custGeom>
          <a:solidFill>
            <a:srgbClr val="3A0E0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0" y="0"/>
            <a:ext cx="9144000" cy="203200"/>
          </a:xfrm>
          <a:prstGeom prst="rect">
            <a:avLst/>
          </a:prstGeom>
          <a:solidFill>
            <a:srgbClr val="3A0E0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pic>
        <p:nvPicPr>
          <p:cNvPr id="10" name="Picture 7" descr="crown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6200" y="4953003"/>
            <a:ext cx="1447800" cy="140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logo_thestory_1c_rev.eps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1" y="6351485"/>
            <a:ext cx="2257023" cy="3287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spcBef>
          <a:spcPct val="0"/>
        </a:spcBef>
        <a:buNone/>
        <a:defRPr lang="en-US" sz="4000" kern="1200" dirty="0" smtClean="0">
          <a:solidFill>
            <a:srgbClr val="3A0E0C"/>
          </a:solidFill>
          <a:latin typeface="+mj-lt"/>
          <a:ea typeface="+mj-ea"/>
          <a:cs typeface="+mj-cs"/>
        </a:defRPr>
      </a:lvl1pPr>
    </p:titleStyle>
    <p:bodyStyle>
      <a:lvl1pPr marL="342900" marR="0" indent="-3429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•"/>
        <a:tabLst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marR="0" indent="-28575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»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620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2400" y="3048000"/>
            <a:ext cx="533400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The Beginning of the End</a:t>
            </a:r>
            <a:endParaRPr lang="en-US" sz="2000" dirty="0" smtClean="0">
              <a:solidFill>
                <a:schemeClr val="bg1"/>
              </a:solidFill>
            </a:endParaRPr>
          </a:p>
          <a:p>
            <a:pPr algn="ctr"/>
            <a:endParaRPr lang="en-US" sz="2000" i="1" dirty="0" smtClean="0">
              <a:solidFill>
                <a:schemeClr val="bg1"/>
              </a:solidFill>
            </a:endParaRPr>
          </a:p>
          <a:p>
            <a:pPr algn="ctr"/>
            <a:r>
              <a:rPr lang="en-US" sz="2000" i="1" dirty="0" smtClean="0">
                <a:solidFill>
                  <a:schemeClr val="bg1"/>
                </a:solidFill>
              </a:rPr>
              <a:t>Chapter </a:t>
            </a:r>
            <a:r>
              <a:rPr lang="en-US" sz="2000" i="1" dirty="0" smtClean="0">
                <a:solidFill>
                  <a:schemeClr val="bg1"/>
                </a:solidFill>
              </a:rPr>
              <a:t>16</a:t>
            </a:r>
            <a:endParaRPr lang="en-US" sz="2000" i="1" dirty="0" smtClean="0">
              <a:solidFill>
                <a:schemeClr val="bg1"/>
              </a:solidFill>
            </a:endParaRPr>
          </a:p>
          <a:p>
            <a:pPr algn="ctr"/>
            <a:endParaRPr lang="en-US" sz="2000" i="1" dirty="0" smtClean="0">
              <a:solidFill>
                <a:schemeClr val="bg1"/>
              </a:solidFill>
            </a:endParaRPr>
          </a:p>
          <a:p>
            <a:pPr algn="ctr"/>
            <a:r>
              <a:rPr lang="en-US" dirty="0">
                <a:solidFill>
                  <a:schemeClr val="bg1"/>
                </a:solidFill>
              </a:rPr>
              <a:t>2 Kings 17-19; Isaiah 3; 6; 13-14; 49; 53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9241" y="1066800"/>
            <a:ext cx="824135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AutoNum type="romanUcPeriod"/>
            </a:pPr>
            <a:r>
              <a:rPr lang="en-US" sz="3200" dirty="0" smtClean="0"/>
              <a:t>Israel’s </a:t>
            </a:r>
            <a:r>
              <a:rPr lang="en-US" sz="3200" dirty="0"/>
              <a:t>Faithlessness is </a:t>
            </a:r>
            <a:r>
              <a:rPr lang="en-US" sz="3200" b="1" u="sng" dirty="0"/>
              <a:t>Rewarded</a:t>
            </a:r>
            <a:r>
              <a:rPr lang="en-US" sz="3200" dirty="0"/>
              <a:t> </a:t>
            </a:r>
            <a:endParaRPr lang="en-US" sz="3200" dirty="0"/>
          </a:p>
          <a:p>
            <a:pPr algn="r"/>
            <a:r>
              <a:rPr lang="en-US" sz="2800" dirty="0" smtClean="0"/>
              <a:t>(</a:t>
            </a:r>
            <a:r>
              <a:rPr lang="en-US" sz="2800" dirty="0"/>
              <a:t>2 Kings 17:13-23)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369240" y="2514600"/>
            <a:ext cx="82413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II. Judah Faith is </a:t>
            </a:r>
            <a:r>
              <a:rPr lang="en-US" sz="3200" b="1" u="sng" dirty="0"/>
              <a:t>Tested</a:t>
            </a:r>
            <a:r>
              <a:rPr lang="en-US" sz="3200" dirty="0"/>
              <a:t> </a:t>
            </a:r>
            <a:endParaRPr lang="en-US" sz="3200" dirty="0" smtClean="0"/>
          </a:p>
          <a:p>
            <a:pPr algn="r"/>
            <a:r>
              <a:rPr lang="en-US" sz="2800" dirty="0" smtClean="0"/>
              <a:t>(</a:t>
            </a:r>
            <a:r>
              <a:rPr lang="en-US" sz="2800" dirty="0"/>
              <a:t>2 Kings 18:19-32; 19:6-6, 32-36)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369240" y="4267200"/>
            <a:ext cx="709232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III. Isaiah’s Faith is on the </a:t>
            </a:r>
            <a:r>
              <a:rPr lang="en-US" sz="3200" b="1" u="sng" dirty="0"/>
              <a:t>King</a:t>
            </a:r>
            <a:r>
              <a:rPr lang="en-US" sz="3200" dirty="0"/>
              <a:t> </a:t>
            </a:r>
            <a:endParaRPr lang="en-US" sz="3200" dirty="0" smtClean="0"/>
          </a:p>
          <a:p>
            <a:pPr algn="r"/>
            <a:r>
              <a:rPr lang="en-US" sz="2800" dirty="0" smtClean="0"/>
              <a:t>(</a:t>
            </a:r>
            <a:r>
              <a:rPr lang="en-US" sz="2800" dirty="0"/>
              <a:t>Isaiah 6:1-8; 53:1-12</a:t>
            </a:r>
            <a:r>
              <a:rPr lang="en-US" sz="2800" dirty="0" smtClean="0"/>
              <a:t>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6355264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heme/theme1.xml><?xml version="1.0" encoding="utf-8"?>
<a:theme xmlns:a="http://schemas.openxmlformats.org/drawingml/2006/main" name="The Stor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Zondervan">
      <a:majorFont>
        <a:latin typeface="Calibri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2403</TotalTime>
  <Words>60</Words>
  <Application>Microsoft Office PowerPoint</Application>
  <PresentationFormat>On-screen Show (4:3)</PresentationFormat>
  <Paragraphs>12</Paragraphs>
  <Slides>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The Story</vt:lpstr>
      <vt:lpstr>PowerPoint Presentation</vt:lpstr>
      <vt:lpstr>PowerPoint Presentation</vt:lpstr>
    </vt:vector>
  </TitlesOfParts>
  <Company>HarperCollins Publishers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janine dent</dc:creator>
  <cp:lastModifiedBy>Michael L Futrell</cp:lastModifiedBy>
  <cp:revision>119</cp:revision>
  <dcterms:created xsi:type="dcterms:W3CDTF">2011-01-25T13:46:25Z</dcterms:created>
  <dcterms:modified xsi:type="dcterms:W3CDTF">2012-01-22T05:08:29Z</dcterms:modified>
</cp:coreProperties>
</file>